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3" r:id="rId5"/>
    <p:sldId id="274" r:id="rId6"/>
    <p:sldId id="270" r:id="rId7"/>
    <p:sldId id="271" r:id="rId8"/>
    <p:sldId id="272" r:id="rId9"/>
    <p:sldId id="260" r:id="rId10"/>
    <p:sldId id="262" r:id="rId11"/>
    <p:sldId id="263" r:id="rId12"/>
    <p:sldId id="265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B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112" y="-9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9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887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1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88974"/>
          </a:xfrm>
        </p:spPr>
        <p:txBody>
          <a:bodyPr>
            <a:normAutofit/>
          </a:bodyPr>
          <a:lstStyle>
            <a:lvl1pPr>
              <a:defRPr sz="35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82700"/>
            <a:ext cx="7886700" cy="4894263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63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7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0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115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791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223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104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1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05AFB-0D7C-4794-B620-ACE1237CFE1C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6CC02-BCF4-4C15-AE97-9FEEE69E9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3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emf"/><Relationship Id="rId5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400" y="847167"/>
            <a:ext cx="8242300" cy="153022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/>
              <a:t>A preventative care monitoring solution </a:t>
            </a:r>
            <a:r>
              <a:rPr lang="en-US" sz="4000" dirty="0" smtClean="0"/>
              <a:t>for chronic </a:t>
            </a:r>
            <a:r>
              <a:rPr lang="en-US" sz="4000" dirty="0"/>
              <a:t>lung </a:t>
            </a:r>
            <a:r>
              <a:rPr lang="en-US" sz="4000" dirty="0" smtClean="0"/>
              <a:t>diseases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700" y="2832423"/>
            <a:ext cx="5473700" cy="2232638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latin typeface="+mj-lt"/>
              </a:rPr>
              <a:t>Eli Goldberg, </a:t>
            </a:r>
            <a:r>
              <a:rPr lang="en-US" sz="2800" dirty="0" smtClean="0">
                <a:latin typeface="+mj-lt"/>
              </a:rPr>
              <a:t>Founder &amp; CEO</a:t>
            </a:r>
          </a:p>
          <a:p>
            <a:pPr algn="l"/>
            <a:r>
              <a:rPr lang="en-US" sz="2800" dirty="0" smtClean="0">
                <a:latin typeface="+mj-lt"/>
              </a:rPr>
              <a:t>Scott </a:t>
            </a:r>
            <a:r>
              <a:rPr lang="en-US" sz="2800" dirty="0" err="1" smtClean="0">
                <a:latin typeface="+mj-lt"/>
              </a:rPr>
              <a:t>Luchau</a:t>
            </a:r>
            <a:r>
              <a:rPr lang="en-US" sz="2800" dirty="0" smtClean="0">
                <a:latin typeface="+mj-lt"/>
              </a:rPr>
              <a:t>, Founder &amp; CFO</a:t>
            </a:r>
            <a:endParaRPr lang="en-US" sz="2800" dirty="0">
              <a:latin typeface="+mj-lt"/>
            </a:endParaRPr>
          </a:p>
          <a:p>
            <a:pPr algn="l">
              <a:spcBef>
                <a:spcPts val="1200"/>
              </a:spcBef>
            </a:pPr>
            <a:r>
              <a:rPr lang="en-US" dirty="0" smtClean="0">
                <a:latin typeface="+mj-lt"/>
              </a:rPr>
              <a:t>Aware Engineering</a:t>
            </a:r>
          </a:p>
          <a:p>
            <a:pPr algn="l">
              <a:spcBef>
                <a:spcPts val="0"/>
              </a:spcBef>
            </a:pPr>
            <a:endParaRPr lang="en-US" sz="1000" dirty="0" smtClean="0">
              <a:latin typeface="+mj-lt"/>
            </a:endParaRPr>
          </a:p>
          <a:p>
            <a:pPr algn="l">
              <a:spcBef>
                <a:spcPts val="0"/>
              </a:spcBef>
            </a:pPr>
            <a:endParaRPr lang="en-US" sz="1000" dirty="0" smtClean="0">
              <a:latin typeface="+mj-lt"/>
            </a:endParaRPr>
          </a:p>
          <a:p>
            <a:pPr algn="l">
              <a:spcBef>
                <a:spcPts val="0"/>
              </a:spcBef>
            </a:pPr>
            <a:endParaRPr lang="en-US" sz="2000" dirty="0" smtClean="0">
              <a:latin typeface="+mj-lt"/>
            </a:endParaRPr>
          </a:p>
          <a:p>
            <a:pPr algn="l">
              <a:spcBef>
                <a:spcPts val="0"/>
              </a:spcBef>
            </a:pPr>
            <a:r>
              <a:rPr lang="en-US" sz="2000" dirty="0" smtClean="0">
                <a:latin typeface="+mj-lt"/>
              </a:rPr>
              <a:t>Non-confidential Presentation</a:t>
            </a:r>
          </a:p>
          <a:p>
            <a:pPr algn="l">
              <a:spcBef>
                <a:spcPts val="0"/>
              </a:spcBef>
            </a:pPr>
            <a:endParaRPr lang="en-US" sz="900" dirty="0" smtClean="0">
              <a:latin typeface="+mj-lt"/>
            </a:endParaRPr>
          </a:p>
          <a:p>
            <a:pPr algn="l">
              <a:spcBef>
                <a:spcPts val="0"/>
              </a:spcBef>
            </a:pPr>
            <a:r>
              <a:rPr lang="en-US" sz="2000" dirty="0" smtClean="0">
                <a:latin typeface="+mj-lt"/>
              </a:rPr>
              <a:t>March 20, 2015</a:t>
            </a:r>
            <a:endParaRPr lang="en-US" sz="20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86" y="2706088"/>
            <a:ext cx="2520000" cy="252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6471" y="6424695"/>
            <a:ext cx="7351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 Light"/>
                <a:cs typeface="Calibri Light"/>
              </a:rPr>
              <a:t>info@awareengineering.com</a:t>
            </a:r>
            <a:r>
              <a:rPr lang="en-US" dirty="0" smtClean="0">
                <a:latin typeface="Calibri Light"/>
                <a:cs typeface="Calibri Light"/>
              </a:rPr>
              <a:t>  |  +41 78 796 78 65</a:t>
            </a:r>
            <a:endParaRPr lang="en-US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853385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bg1"/>
                </a:solidFill>
              </a:rPr>
              <a:t>Clear path to market with key resources in place to act.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59" y="863600"/>
            <a:ext cx="8807682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657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bg1"/>
                </a:solidFill>
              </a:rPr>
              <a:t>Strong traction and accelerated growth opportunities.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49" y="1015998"/>
            <a:ext cx="7886700" cy="5160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 smtClean="0"/>
              <a:t>World-leading partners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 smtClean="0"/>
              <a:t>Value creation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600" dirty="0" err="1" smtClean="0"/>
              <a:t>MassBio</a:t>
            </a:r>
            <a:r>
              <a:rPr lang="en-US" sz="2600" dirty="0" smtClean="0"/>
              <a:t> and CTI start-up</a:t>
            </a:r>
          </a:p>
          <a:p>
            <a:pPr marL="0" indent="0">
              <a:buNone/>
            </a:pPr>
            <a:r>
              <a:rPr lang="en-US" sz="2600" dirty="0" smtClean="0"/>
              <a:t>Awarded CHF 100k for feasibility study (USZ,ETHZ)</a:t>
            </a:r>
          </a:p>
          <a:p>
            <a:pPr marL="0" indent="0">
              <a:buNone/>
            </a:pPr>
            <a:r>
              <a:rPr lang="en-US" sz="2600" dirty="0" smtClean="0"/>
              <a:t>700k clinical efficacy study in development</a:t>
            </a:r>
            <a:endParaRPr lang="en-US" sz="2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1813587"/>
            <a:ext cx="8686800" cy="11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795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smtClean="0">
                <a:solidFill>
                  <a:schemeClr val="bg1"/>
                </a:solidFill>
              </a:rPr>
              <a:t>Crazy-smart, disruptive founders</a:t>
            </a:r>
            <a:endParaRPr lang="en-US" sz="35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49" y="3566160"/>
            <a:ext cx="7886700" cy="2956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200" b="1" dirty="0" smtClean="0"/>
              <a:t>The founding team apply their unique expertise in: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Data mining and big data analytics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Predictive machine learning</a:t>
            </a: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Information security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System engineering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Statistical modeling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95" y="1015998"/>
            <a:ext cx="7479807" cy="247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38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smtClean="0">
                <a:solidFill>
                  <a:schemeClr val="bg1"/>
                </a:solidFill>
              </a:rPr>
              <a:t>Backed by multi-disciplinary world-experts</a:t>
            </a:r>
            <a:endParaRPr lang="en-US" sz="35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49" y="956235"/>
            <a:ext cx="7886700" cy="5566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Scientific Advisory Board</a:t>
            </a:r>
            <a:endParaRPr lang="en-US" sz="2400" b="1" dirty="0"/>
          </a:p>
          <a:p>
            <a:pPr marL="0" indent="0">
              <a:spcBef>
                <a:spcPts val="300"/>
              </a:spcBef>
              <a:buNone/>
            </a:pPr>
            <a:r>
              <a:rPr lang="en-US" sz="1800" dirty="0"/>
              <a:t>Prof. Dr. Gerhard </a:t>
            </a:r>
            <a:r>
              <a:rPr lang="en-US" sz="1800" dirty="0" err="1" smtClean="0"/>
              <a:t>Tröster</a:t>
            </a:r>
            <a:r>
              <a:rPr lang="en-US" sz="1800" dirty="0" smtClean="0"/>
              <a:t>; Director of </a:t>
            </a:r>
            <a:r>
              <a:rPr lang="en-US" sz="1800" dirty="0" err="1" smtClean="0"/>
              <a:t>WearLab</a:t>
            </a:r>
            <a:r>
              <a:rPr lang="en-US" sz="1800" dirty="0" smtClean="0"/>
              <a:t> </a:t>
            </a:r>
            <a:r>
              <a:rPr lang="en-US" sz="1800" dirty="0"/>
              <a:t>(ETHZ)</a:t>
            </a:r>
          </a:p>
          <a:p>
            <a:pPr marL="0" indent="0">
              <a:spcBef>
                <a:spcPts val="300"/>
              </a:spcBef>
              <a:spcAft>
                <a:spcPts val="1200"/>
              </a:spcAft>
              <a:buNone/>
            </a:pPr>
            <a:r>
              <a:rPr lang="en-US" sz="1800" dirty="0"/>
              <a:t>PD Dr. med Christian </a:t>
            </a:r>
            <a:r>
              <a:rPr lang="en-US" sz="1800" dirty="0" err="1" smtClean="0"/>
              <a:t>Benden</a:t>
            </a:r>
            <a:r>
              <a:rPr lang="en-US" sz="1800" dirty="0" smtClean="0"/>
              <a:t>;  Director of </a:t>
            </a:r>
            <a:r>
              <a:rPr lang="en-US" sz="1800" dirty="0"/>
              <a:t>Pulmonary Medicine (USZ)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Data </a:t>
            </a:r>
            <a:r>
              <a:rPr lang="en-US" sz="2400" b="1" dirty="0"/>
              <a:t>Security, Privacy, and Ethics Advisory Board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800" dirty="0"/>
              <a:t>Prof. Dr. Ernst </a:t>
            </a:r>
            <a:r>
              <a:rPr lang="en-US" sz="1800" dirty="0" err="1" smtClean="0"/>
              <a:t>Hafen</a:t>
            </a:r>
            <a:r>
              <a:rPr lang="en-US" sz="1800" dirty="0" smtClean="0"/>
              <a:t>; Institute </a:t>
            </a:r>
            <a:r>
              <a:rPr lang="en-US" sz="1800" dirty="0"/>
              <a:t>Deputy </a:t>
            </a:r>
            <a:r>
              <a:rPr lang="en-US" sz="1800" dirty="0" smtClean="0"/>
              <a:t>Head of </a:t>
            </a:r>
            <a:r>
              <a:rPr lang="en-US" sz="1800" dirty="0"/>
              <a:t>Molecular </a:t>
            </a:r>
            <a:r>
              <a:rPr lang="en-US" sz="1800" dirty="0" smtClean="0"/>
              <a:t>Systems </a:t>
            </a:r>
            <a:r>
              <a:rPr lang="en-US" sz="1800" dirty="0"/>
              <a:t>Biology (ETH)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800" dirty="0"/>
              <a:t>Prof. Dr. Nikola </a:t>
            </a:r>
            <a:r>
              <a:rPr lang="en-US" sz="1800" dirty="0" smtClean="0"/>
              <a:t>Biller-</a:t>
            </a:r>
            <a:r>
              <a:rPr lang="en-US" sz="1800" dirty="0" err="1" smtClean="0"/>
              <a:t>Andorno</a:t>
            </a:r>
            <a:r>
              <a:rPr lang="en-US" sz="1800" dirty="0"/>
              <a:t>;</a:t>
            </a:r>
            <a:r>
              <a:rPr lang="en-US" sz="1800" dirty="0" smtClean="0"/>
              <a:t> Director of the </a:t>
            </a:r>
            <a:r>
              <a:rPr lang="en-US" sz="1800" dirty="0" err="1" smtClean="0"/>
              <a:t>Onstitute</a:t>
            </a:r>
            <a:r>
              <a:rPr lang="en-US" sz="1800" dirty="0" smtClean="0"/>
              <a:t> of Biomedical </a:t>
            </a:r>
            <a:r>
              <a:rPr lang="en-US" sz="1800" dirty="0"/>
              <a:t>Ethics (</a:t>
            </a:r>
            <a:r>
              <a:rPr lang="en-US" sz="1800" dirty="0" smtClean="0"/>
              <a:t>USZ)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800" dirty="0" smtClean="0"/>
              <a:t>Cynthia </a:t>
            </a:r>
            <a:r>
              <a:rPr lang="en-US" sz="1800" dirty="0" err="1" smtClean="0"/>
              <a:t>LaRose</a:t>
            </a:r>
            <a:r>
              <a:rPr lang="en-US" sz="1800" dirty="0" smtClean="0"/>
              <a:t> Esq. CIPP; Privacy and Security </a:t>
            </a:r>
            <a:r>
              <a:rPr lang="en-US" sz="1800" dirty="0"/>
              <a:t>Attorney at </a:t>
            </a:r>
            <a:r>
              <a:rPr lang="en-US" sz="1800" dirty="0" err="1"/>
              <a:t>Mintz</a:t>
            </a:r>
            <a:r>
              <a:rPr lang="en-US" sz="1800" dirty="0"/>
              <a:t> Levin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800" dirty="0" smtClean="0"/>
              <a:t>Dianne </a:t>
            </a:r>
            <a:r>
              <a:rPr lang="en-US" sz="1800" dirty="0" err="1" smtClean="0"/>
              <a:t>Borque</a:t>
            </a:r>
            <a:r>
              <a:rPr lang="en-US" sz="1800" dirty="0" smtClean="0"/>
              <a:t> Esq.; Health and Regulation Attorney at </a:t>
            </a:r>
            <a:r>
              <a:rPr lang="en-US" sz="1800" dirty="0" err="1" smtClean="0"/>
              <a:t>Mintz</a:t>
            </a:r>
            <a:r>
              <a:rPr lang="en-US" sz="1800" dirty="0" smtClean="0"/>
              <a:t> Levin</a:t>
            </a:r>
          </a:p>
          <a:p>
            <a:pPr marL="0" indent="0">
              <a:spcBef>
                <a:spcPts val="300"/>
              </a:spcBef>
              <a:spcAft>
                <a:spcPts val="1200"/>
              </a:spcAft>
              <a:buNone/>
            </a:pPr>
            <a:r>
              <a:rPr lang="en-US" sz="1800" dirty="0"/>
              <a:t>Prof. Dr. David Basin; </a:t>
            </a:r>
            <a:r>
              <a:rPr lang="en-US" sz="1800" dirty="0" smtClean="0"/>
              <a:t>Director of the </a:t>
            </a:r>
            <a:r>
              <a:rPr lang="en-US" sz="1800" dirty="0"/>
              <a:t>Institute of Information Security (ETH)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/>
              <a:t>Senior </a:t>
            </a:r>
            <a:r>
              <a:rPr lang="en-US" sz="2400" b="1" dirty="0"/>
              <a:t>Advisory Board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Elsa </a:t>
            </a:r>
            <a:r>
              <a:rPr lang="en-US" sz="1800" dirty="0" smtClean="0"/>
              <a:t>Jacobson; Program </a:t>
            </a:r>
            <a:r>
              <a:rPr lang="en-US" sz="1800" dirty="0"/>
              <a:t>Director: Stanford </a:t>
            </a:r>
            <a:r>
              <a:rPr lang="en-US" sz="1800" dirty="0" smtClean="0"/>
              <a:t>Healthcare</a:t>
            </a:r>
            <a:endParaRPr lang="en-US" sz="1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365250"/>
            <a:ext cx="8686800" cy="11734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6471" y="6513707"/>
            <a:ext cx="7351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 Light"/>
                <a:cs typeface="Calibri Light"/>
              </a:rPr>
              <a:t>info@awareengineering.com</a:t>
            </a:r>
            <a:r>
              <a:rPr lang="en-US" dirty="0" smtClean="0">
                <a:latin typeface="Calibri Light"/>
                <a:cs typeface="Calibri Light"/>
              </a:rPr>
              <a:t>  |  +41 78 796 78 65</a:t>
            </a:r>
            <a:endParaRPr lang="en-US" dirty="0">
              <a:latin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583204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016000"/>
            <a:ext cx="7886700" cy="51609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1 of +40,000 people with CF in the EU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bg1"/>
                </a:solidFill>
              </a:rPr>
              <a:t>Meet 5 year-old Preston with cystic fibrosis (CF)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" r="46400" b="36019"/>
          <a:stretch/>
        </p:blipFill>
        <p:spPr>
          <a:xfrm>
            <a:off x="2724149" y="1689100"/>
            <a:ext cx="3695701" cy="438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48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08" y="2903688"/>
            <a:ext cx="8774183" cy="201310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smtClean="0">
                <a:solidFill>
                  <a:schemeClr val="bg1"/>
                </a:solidFill>
              </a:rPr>
              <a:t>Preston’s daily battle for health is adherence!</a:t>
            </a:r>
            <a:endParaRPr lang="en-US" sz="3500" dirty="0">
              <a:solidFill>
                <a:schemeClr val="bg1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28650" y="1016000"/>
            <a:ext cx="7886700" cy="5160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Preston’s adherence is &lt; 50%.</a:t>
            </a:r>
            <a:r>
              <a:rPr lang="en-US" sz="2400" baseline="30000" dirty="0" smtClean="0"/>
              <a:t>1-4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" r="46400" b="36019"/>
          <a:stretch/>
        </p:blipFill>
        <p:spPr>
          <a:xfrm>
            <a:off x="3678828" y="807569"/>
            <a:ext cx="1786345" cy="212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359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smtClean="0">
                <a:solidFill>
                  <a:schemeClr val="bg1"/>
                </a:solidFill>
              </a:rPr>
              <a:t>Preston’s current monitoring choices are limited.</a:t>
            </a:r>
            <a:endParaRPr lang="en-US" sz="35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49" y="1015998"/>
            <a:ext cx="7886700" cy="597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Poor adherence = Increased sickness &amp; higher costs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58469" y="2032000"/>
            <a:ext cx="6976408" cy="4601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Preston </a:t>
            </a:r>
            <a:r>
              <a:rPr lang="en-US" sz="2000" dirty="0"/>
              <a:t>has to pay </a:t>
            </a:r>
            <a:r>
              <a:rPr lang="en-US" sz="2000" b="1" dirty="0">
                <a:solidFill>
                  <a:schemeClr val="accent1"/>
                </a:solidFill>
              </a:rPr>
              <a:t>$6'000</a:t>
            </a:r>
            <a:r>
              <a:rPr lang="en-US" sz="2000" dirty="0"/>
              <a:t> for a bulky (200g),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limited </a:t>
            </a:r>
            <a:r>
              <a:rPr lang="en-US" sz="2000" dirty="0"/>
              <a:t>use (</a:t>
            </a:r>
            <a:r>
              <a:rPr lang="en-US" sz="2000" b="1" dirty="0">
                <a:solidFill>
                  <a:srgbClr val="5B9BD5"/>
                </a:solidFill>
              </a:rPr>
              <a:t>single device</a:t>
            </a:r>
            <a:r>
              <a:rPr lang="en-US" sz="2000" dirty="0"/>
              <a:t>) monitor,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that </a:t>
            </a:r>
            <a:r>
              <a:rPr lang="en-US" sz="2000" dirty="0"/>
              <a:t>provides </a:t>
            </a:r>
            <a:r>
              <a:rPr lang="en-US" sz="2000" b="1" dirty="0">
                <a:solidFill>
                  <a:srgbClr val="5B9BD5"/>
                </a:solidFill>
              </a:rPr>
              <a:t>no adherence alerts</a:t>
            </a:r>
            <a:r>
              <a:rPr lang="en-US" sz="2000" dirty="0"/>
              <a:t> or predictions. </a:t>
            </a:r>
            <a:endParaRPr lang="en-US" sz="20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Even </a:t>
            </a:r>
            <a:r>
              <a:rPr lang="en-US" sz="2000" dirty="0"/>
              <a:t>worse, Preston and his family </a:t>
            </a:r>
            <a:r>
              <a:rPr lang="en-US" sz="2000" dirty="0" smtClean="0"/>
              <a:t>have </a:t>
            </a:r>
            <a:r>
              <a:rPr lang="en-US" sz="2000" b="1" dirty="0" smtClean="0">
                <a:solidFill>
                  <a:srgbClr val="5B9BD5"/>
                </a:solidFill>
              </a:rPr>
              <a:t>no access</a:t>
            </a:r>
            <a:r>
              <a:rPr lang="en-US" sz="2000" dirty="0" smtClean="0"/>
              <a:t> to his data</a:t>
            </a:r>
            <a:r>
              <a:rPr lang="en-US" sz="2000" dirty="0"/>
              <a:t>!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Just another </a:t>
            </a:r>
            <a:r>
              <a:rPr lang="en-US" sz="2000" b="1" dirty="0">
                <a:solidFill>
                  <a:srgbClr val="5B9BD5"/>
                </a:solidFill>
              </a:rPr>
              <a:t>cold</a:t>
            </a:r>
            <a:r>
              <a:rPr lang="en-US" sz="2000" dirty="0"/>
              <a:t>, </a:t>
            </a:r>
            <a:r>
              <a:rPr lang="en-US" sz="2000" b="1" dirty="0">
                <a:solidFill>
                  <a:srgbClr val="5B9BD5"/>
                </a:solidFill>
              </a:rPr>
              <a:t>unfriendly</a:t>
            </a:r>
            <a:r>
              <a:rPr lang="en-US" sz="2000" dirty="0"/>
              <a:t> medical </a:t>
            </a:r>
            <a:r>
              <a:rPr lang="en-US" sz="2000" dirty="0" smtClean="0"/>
              <a:t>device.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12" y="1867646"/>
            <a:ext cx="646529" cy="6465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77" y="2726766"/>
            <a:ext cx="634999" cy="6349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577" y="3548530"/>
            <a:ext cx="647999" cy="647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577" y="4881283"/>
            <a:ext cx="647999" cy="647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576" y="5792694"/>
            <a:ext cx="648000" cy="64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2996" y="2036481"/>
            <a:ext cx="1915140" cy="174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64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/>
          <a:srcRect l="3594" t="3208" b="3973"/>
          <a:stretch/>
        </p:blipFill>
        <p:spPr>
          <a:xfrm>
            <a:off x="7221724" y="2136593"/>
            <a:ext cx="1742018" cy="176305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chemeClr val="bg1"/>
                </a:solidFill>
              </a:rPr>
              <a:t>AE addresses Preston’s unmet care needs!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49" y="1015998"/>
            <a:ext cx="7886700" cy="597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Better care = Improved quality of life &amp; lower costs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658469" y="2032000"/>
            <a:ext cx="6976408" cy="4601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Preston can raise </a:t>
            </a:r>
            <a:r>
              <a:rPr lang="en-US" sz="2000" b="1" dirty="0" smtClean="0">
                <a:solidFill>
                  <a:schemeClr val="accent1"/>
                </a:solidFill>
              </a:rPr>
              <a:t>$40</a:t>
            </a:r>
            <a:r>
              <a:rPr lang="en-US" sz="2000" dirty="0" smtClean="0"/>
              <a:t> at a lemonade stand to buy,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a tiny (2g)</a:t>
            </a:r>
            <a:r>
              <a:rPr lang="en-US" sz="2000" dirty="0" smtClean="0"/>
              <a:t>, </a:t>
            </a:r>
            <a:r>
              <a:rPr lang="en-US" sz="2000" b="1" dirty="0" smtClean="0">
                <a:solidFill>
                  <a:srgbClr val="5B9BD5"/>
                </a:solidFill>
              </a:rPr>
              <a:t>multi-device</a:t>
            </a:r>
            <a:r>
              <a:rPr lang="en-US" sz="2000" dirty="0" smtClean="0"/>
              <a:t> </a:t>
            </a:r>
            <a:r>
              <a:rPr lang="en-US" sz="2000" dirty="0"/>
              <a:t>monitor,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that uses </a:t>
            </a:r>
            <a:r>
              <a:rPr lang="en-US" sz="2000" b="1" dirty="0" err="1" smtClean="0">
                <a:solidFill>
                  <a:srgbClr val="5B9BD5"/>
                </a:solidFill>
              </a:rPr>
              <a:t>gamification</a:t>
            </a:r>
            <a:r>
              <a:rPr lang="en-US" sz="2000" b="1" dirty="0" smtClean="0">
                <a:solidFill>
                  <a:srgbClr val="5B9BD5"/>
                </a:solidFill>
              </a:rPr>
              <a:t> </a:t>
            </a:r>
            <a:r>
              <a:rPr lang="en-US" sz="2000" dirty="0" smtClean="0"/>
              <a:t>(fun) to promote </a:t>
            </a:r>
            <a:r>
              <a:rPr lang="en-US" sz="2000" b="1" dirty="0" smtClean="0">
                <a:solidFill>
                  <a:srgbClr val="5B9BD5"/>
                </a:solidFill>
              </a:rPr>
              <a:t>adherence</a:t>
            </a:r>
            <a:r>
              <a:rPr lang="en-US" sz="2000" dirty="0" smtClean="0"/>
              <a:t>. 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Simplified </a:t>
            </a:r>
            <a:r>
              <a:rPr lang="en-US" sz="2000" b="1" dirty="0" smtClean="0">
                <a:solidFill>
                  <a:srgbClr val="5B9BD5"/>
                </a:solidFill>
              </a:rPr>
              <a:t>data visualization</a:t>
            </a:r>
            <a:r>
              <a:rPr lang="en-US" sz="2000" dirty="0" smtClean="0"/>
              <a:t> allows Preston and his family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to turn his </a:t>
            </a:r>
            <a:r>
              <a:rPr lang="en-US" sz="2000" b="1" dirty="0" smtClean="0">
                <a:solidFill>
                  <a:srgbClr val="5B9BD5"/>
                </a:solidFill>
              </a:rPr>
              <a:t>personal data</a:t>
            </a:r>
            <a:r>
              <a:rPr lang="en-US" sz="2000" dirty="0" smtClean="0"/>
              <a:t> into better care and </a:t>
            </a:r>
            <a:r>
              <a:rPr lang="en-US" sz="2000" b="1" dirty="0" smtClean="0">
                <a:solidFill>
                  <a:srgbClr val="5B9BD5"/>
                </a:solidFill>
              </a:rPr>
              <a:t>predictive insights</a:t>
            </a:r>
            <a:r>
              <a:rPr lang="en-US" sz="2000" dirty="0" smtClean="0"/>
              <a:t>. 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24648" y="1863164"/>
            <a:ext cx="867635" cy="648000"/>
            <a:chOff x="-1068294" y="1429870"/>
            <a:chExt cx="867635" cy="64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068294" y="1733177"/>
              <a:ext cx="299870" cy="29987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848659" y="1429870"/>
              <a:ext cx="648000" cy="648000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65" y="3551517"/>
            <a:ext cx="648000" cy="64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465" y="2699870"/>
            <a:ext cx="684000" cy="684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736" y="4873811"/>
            <a:ext cx="785459" cy="78545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466" y="5774764"/>
            <a:ext cx="647999" cy="64799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7082118" y="2121647"/>
            <a:ext cx="463177" cy="373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63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smtClean="0">
                <a:solidFill>
                  <a:schemeClr val="bg1"/>
                </a:solidFill>
              </a:rPr>
              <a:t>Prototype is portable</a:t>
            </a:r>
            <a:r>
              <a:rPr lang="en-US" sz="3500" dirty="0">
                <a:solidFill>
                  <a:schemeClr val="bg1"/>
                </a:solidFill>
              </a:rPr>
              <a:t> </a:t>
            </a:r>
            <a:r>
              <a:rPr lang="en-US" sz="3500" dirty="0" smtClean="0">
                <a:solidFill>
                  <a:schemeClr val="bg1"/>
                </a:solidFill>
              </a:rPr>
              <a:t>and long-lasting</a:t>
            </a:r>
            <a:endParaRPr lang="en-US" sz="35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6" b="38468"/>
          <a:stretch/>
        </p:blipFill>
        <p:spPr>
          <a:xfrm>
            <a:off x="3727450" y="901699"/>
            <a:ext cx="5194300" cy="19812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52" y="901699"/>
            <a:ext cx="3239201" cy="57614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5"/>
          <a:stretch/>
        </p:blipFill>
        <p:spPr>
          <a:xfrm rot="10800000">
            <a:off x="3727450" y="3162298"/>
            <a:ext cx="5194300" cy="350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12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smtClean="0">
                <a:solidFill>
                  <a:schemeClr val="bg1"/>
                </a:solidFill>
              </a:rPr>
              <a:t>Prototype produces high-quality data</a:t>
            </a:r>
            <a:endParaRPr lang="en-US" sz="35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5" y="1591927"/>
            <a:ext cx="8426450" cy="460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7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smtClean="0">
                <a:solidFill>
                  <a:schemeClr val="bg1"/>
                </a:solidFill>
              </a:rPr>
              <a:t>COPD/asthma &amp; pulmonary hypertension devices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95"/>
          <a:stretch/>
        </p:blipFill>
        <p:spPr>
          <a:xfrm>
            <a:off x="99761" y="1345165"/>
            <a:ext cx="3443539" cy="25885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679" y="1345165"/>
            <a:ext cx="2642321" cy="26818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114" y="5133380"/>
            <a:ext cx="2125900" cy="160516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87842" y="799066"/>
            <a:ext cx="2874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Flutter devices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3848061" y="782935"/>
            <a:ext cx="4934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/>
              <a:t>Pulmonary hypertension </a:t>
            </a:r>
            <a:r>
              <a:rPr lang="en-US" sz="2400" dirty="0" err="1" smtClean="0"/>
              <a:t>prostacyclins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1034130" y="4511079"/>
            <a:ext cx="70757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Membrane and compressor nebulizers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4958" y="5133380"/>
            <a:ext cx="4224911" cy="145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39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622299"/>
          </a:xfrm>
          <a:prstGeom prst="rect">
            <a:avLst/>
          </a:prstGeom>
          <a:solidFill>
            <a:srgbClr val="6EBD8D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chemeClr val="bg1"/>
                </a:solidFill>
              </a:rPr>
              <a:t>AE’s disruptive hardware creates high-value data. 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28649" y="1015998"/>
            <a:ext cx="7886700" cy="5160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 smtClean="0"/>
              <a:t>Game-changing hardware. Big-data analytics.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AE creates benefits across the value network</a:t>
            </a: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66" y="2042272"/>
            <a:ext cx="8812468" cy="29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10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408</TotalTime>
  <Words>496</Words>
  <Application>Microsoft Macintosh PowerPoint</Application>
  <PresentationFormat>On-screen Show (4:3)</PresentationFormat>
  <Paragraphs>105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A preventative care monitoring solution for chronic lung diseases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preventative care monitoring solution for chronic lung disease</dc:title>
  <dc:creator>hackinsmash</dc:creator>
  <cp:lastModifiedBy>Eli Goldberg</cp:lastModifiedBy>
  <cp:revision>60</cp:revision>
  <dcterms:created xsi:type="dcterms:W3CDTF">2015-02-23T16:40:03Z</dcterms:created>
  <dcterms:modified xsi:type="dcterms:W3CDTF">2015-03-24T09:10:32Z</dcterms:modified>
</cp:coreProperties>
</file>